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5" r:id="rId9"/>
    <p:sldId id="266" r:id="rId10"/>
    <p:sldId id="261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4F75"/>
    <a:srgbClr val="2B46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450" y="9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9806C-3069-4A3F-8958-5C3CA75F7001}" type="datetimeFigureOut">
              <a:rPr lang="en-US" smtClean="0"/>
              <a:t>12/23/2011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9620F-4F06-4F2D-950C-B1BCEE56D4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307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9806C-3069-4A3F-8958-5C3CA75F7001}" type="datetimeFigureOut">
              <a:rPr lang="en-US" smtClean="0"/>
              <a:t>12/23/2011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9620F-4F06-4F2D-950C-B1BCEE56D4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9530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9806C-3069-4A3F-8958-5C3CA75F7001}" type="datetimeFigureOut">
              <a:rPr lang="en-US" smtClean="0"/>
              <a:t>12/23/2011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9620F-4F06-4F2D-950C-B1BCEE56D4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1657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9806C-3069-4A3F-8958-5C3CA75F7001}" type="datetimeFigureOut">
              <a:rPr lang="en-US" smtClean="0"/>
              <a:t>12/23/2011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9620F-4F06-4F2D-950C-B1BCEE56D4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572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9806C-3069-4A3F-8958-5C3CA75F7001}" type="datetimeFigureOut">
              <a:rPr lang="en-US" smtClean="0"/>
              <a:t>12/23/2011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9620F-4F06-4F2D-950C-B1BCEE56D4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9787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9806C-3069-4A3F-8958-5C3CA75F7001}" type="datetimeFigureOut">
              <a:rPr lang="en-US" smtClean="0"/>
              <a:t>12/23/2011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9620F-4F06-4F2D-950C-B1BCEE56D4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324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9806C-3069-4A3F-8958-5C3CA75F7001}" type="datetimeFigureOut">
              <a:rPr lang="en-US" smtClean="0"/>
              <a:t>12/23/2011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9620F-4F06-4F2D-950C-B1BCEE56D4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52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9806C-3069-4A3F-8958-5C3CA75F7001}" type="datetimeFigureOut">
              <a:rPr lang="en-US" smtClean="0"/>
              <a:t>12/23/2011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9620F-4F06-4F2D-950C-B1BCEE56D4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29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9806C-3069-4A3F-8958-5C3CA75F7001}" type="datetimeFigureOut">
              <a:rPr lang="en-US" smtClean="0"/>
              <a:t>12/23/2011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9620F-4F06-4F2D-950C-B1BCEE56D4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360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9806C-3069-4A3F-8958-5C3CA75F7001}" type="datetimeFigureOut">
              <a:rPr lang="en-US" smtClean="0"/>
              <a:t>12/23/2011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9620F-4F06-4F2D-950C-B1BCEE56D4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564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9806C-3069-4A3F-8958-5C3CA75F7001}" type="datetimeFigureOut">
              <a:rPr lang="en-US" smtClean="0"/>
              <a:t>12/23/2011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9620F-4F06-4F2D-950C-B1BCEE56D4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770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79806C-3069-4A3F-8958-5C3CA75F7001}" type="datetimeFigureOut">
              <a:rPr lang="en-US" smtClean="0"/>
              <a:t>12/23/2011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9620F-4F06-4F2D-950C-B1BCEE56D4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346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b="1" kern="1200" baseline="0">
          <a:solidFill>
            <a:srgbClr val="314F75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>
              <a:lumMod val="65000"/>
              <a:lumOff val="35000"/>
            </a:schemeClr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>
              <a:lumMod val="65000"/>
              <a:lumOff val="3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>
              <a:lumMod val="65000"/>
              <a:lumOff val="3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>
              <a:lumMod val="65000"/>
              <a:lumOff val="35000"/>
            </a:schemeClr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NZ" dirty="0" smtClean="0"/>
              <a:t>C# 5.0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NZ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Alex Davies</a:t>
            </a:r>
          </a:p>
          <a:p>
            <a:r>
              <a:rPr lang="en-NZ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22</a:t>
            </a:r>
            <a:r>
              <a:rPr lang="en-NZ" sz="2400" baseline="30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nd</a:t>
            </a:r>
            <a:r>
              <a:rPr lang="en-NZ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NZ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December 2011</a:t>
            </a:r>
            <a:r>
              <a:rPr lang="en-NZ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NZ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38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What we will cover</a:t>
            </a:r>
            <a:endParaRPr lang="en-NZ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C# 5.0, .NET 4.5, Visual Studio 11</a:t>
            </a:r>
            <a:r>
              <a:rPr lang="en-NZ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		</a:t>
            </a:r>
          </a:p>
          <a:p>
            <a:r>
              <a:rPr lang="en-NZ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Caller Info Attributes</a:t>
            </a:r>
            <a:endParaRPr lang="en-NZ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NZ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Upgrade from synchronous to asynchronous</a:t>
            </a:r>
            <a:endParaRPr lang="en-NZ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NZ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Catching the asynchronous error</a:t>
            </a:r>
          </a:p>
          <a:p>
            <a:r>
              <a:rPr lang="en-NZ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Performance tuning</a:t>
            </a:r>
          </a:p>
          <a:p>
            <a:r>
              <a:rPr lang="en-NZ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Roslyn</a:t>
            </a:r>
          </a:p>
          <a:p>
            <a:r>
              <a:rPr lang="en-NZ" sz="24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Pizza</a:t>
            </a:r>
            <a:endParaRPr lang="en-NZ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404012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 Note on Versions</a:t>
            </a:r>
            <a:endParaRPr lang="en-NZ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0704222"/>
              </p:ext>
            </p:extLst>
          </p:nvPr>
        </p:nvGraphicFramePr>
        <p:xfrm>
          <a:off x="457200" y="1600200"/>
          <a:ext cx="8229600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en-NZ" dirty="0" smtClean="0"/>
                        <a:t>C# Version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 smtClean="0"/>
                        <a:t>.NET Version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 smtClean="0"/>
                        <a:t>Development</a:t>
                      </a:r>
                      <a:r>
                        <a:rPr lang="en-NZ" baseline="0" dirty="0" smtClean="0"/>
                        <a:t> Environment</a:t>
                      </a:r>
                      <a:endParaRPr lang="en-N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NZ" dirty="0" smtClean="0"/>
                        <a:t>1.0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 smtClean="0"/>
                        <a:t>1.0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 smtClean="0"/>
                        <a:t>Visual Studio .NET 2002</a:t>
                      </a:r>
                      <a:endParaRPr lang="en-N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NZ" dirty="0" smtClean="0"/>
                        <a:t>1.2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 smtClean="0"/>
                        <a:t>1.1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 smtClean="0"/>
                        <a:t>Visual Studio .NET 2003</a:t>
                      </a:r>
                      <a:endParaRPr lang="en-N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NZ" dirty="0" smtClean="0"/>
                        <a:t>2.0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 smtClean="0"/>
                        <a:t>2.0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 smtClean="0"/>
                        <a:t>Visual Studio 2005</a:t>
                      </a:r>
                      <a:endParaRPr lang="en-N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NZ" dirty="0" smtClean="0"/>
                        <a:t>3.0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 smtClean="0"/>
                        <a:t>2.0, 3.0,</a:t>
                      </a:r>
                      <a:r>
                        <a:rPr lang="en-NZ" baseline="0" dirty="0" smtClean="0"/>
                        <a:t> 3.5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 smtClean="0"/>
                        <a:t>Visual Studio 2008</a:t>
                      </a:r>
                      <a:endParaRPr lang="en-N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NZ" dirty="0" smtClean="0"/>
                        <a:t>4.0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 smtClean="0"/>
                        <a:t>4.0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 smtClean="0"/>
                        <a:t>Visual Studio 2010</a:t>
                      </a:r>
                      <a:endParaRPr lang="en-N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NZ" dirty="0" smtClean="0"/>
                        <a:t>5.0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 smtClean="0"/>
                        <a:t>4.5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 smtClean="0"/>
                        <a:t>Visual Studio 11 Developer preview</a:t>
                      </a:r>
                      <a:endParaRPr lang="en-NZ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0483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What’s in C# 5.0</a:t>
            </a:r>
            <a:endParaRPr lang="en-NZ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Caller Info Attributes</a:t>
            </a:r>
          </a:p>
          <a:p>
            <a:r>
              <a:rPr lang="en-NZ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Asynchronous Programming Model</a:t>
            </a:r>
          </a:p>
          <a:p>
            <a:r>
              <a:rPr lang="en-NZ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Roslyn - Compiler as a Service (sort of)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004586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Caller Info Attributes</a:t>
            </a:r>
            <a:endParaRPr lang="en-NZ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828799"/>
          </a:xfrm>
        </p:spPr>
        <p:txBody>
          <a:bodyPr>
            <a:normAutofit/>
          </a:bodyPr>
          <a:lstStyle/>
          <a:p>
            <a:r>
              <a:rPr lang="en-NZ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Injects information about the methods caller into parameters</a:t>
            </a:r>
          </a:p>
          <a:p>
            <a:r>
              <a:rPr lang="en-NZ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Not in developer preview</a:t>
            </a:r>
          </a:p>
          <a:p>
            <a:pPr marL="0" indent="0">
              <a:buNone/>
            </a:pPr>
            <a:endParaRPr lang="en-US" sz="24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3573016"/>
            <a:ext cx="835292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NZ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NZ" dirty="0">
                <a:solidFill>
                  <a:srgbClr val="0000FF"/>
                </a:solidFill>
                <a:latin typeface="Consolas"/>
              </a:rPr>
              <a:t>static</a:t>
            </a:r>
            <a:r>
              <a:rPr lang="en-NZ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NZ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NZ" dirty="0">
                <a:solidFill>
                  <a:prstClr val="black"/>
                </a:solidFill>
                <a:latin typeface="Consolas"/>
              </a:rPr>
              <a:t> Log(</a:t>
            </a:r>
            <a:r>
              <a:rPr lang="en-NZ" dirty="0">
                <a:solidFill>
                  <a:srgbClr val="0000FF"/>
                </a:solidFill>
                <a:latin typeface="Consolas"/>
              </a:rPr>
              <a:t>string</a:t>
            </a:r>
            <a:r>
              <a:rPr lang="en-NZ" dirty="0">
                <a:solidFill>
                  <a:prstClr val="black"/>
                </a:solidFill>
                <a:latin typeface="Consolas"/>
              </a:rPr>
              <a:t> message,</a:t>
            </a:r>
          </a:p>
          <a:p>
            <a:r>
              <a:rPr lang="en-NZ" dirty="0" smtClean="0">
                <a:solidFill>
                  <a:prstClr val="black"/>
                </a:solidFill>
                <a:latin typeface="Consolas"/>
              </a:rPr>
              <a:t>	[</a:t>
            </a:r>
            <a:r>
              <a:rPr lang="en-NZ" dirty="0" err="1">
                <a:solidFill>
                  <a:srgbClr val="2B91AF"/>
                </a:solidFill>
                <a:latin typeface="Consolas"/>
              </a:rPr>
              <a:t>CallerFilePath</a:t>
            </a:r>
            <a:r>
              <a:rPr lang="en-NZ" dirty="0">
                <a:solidFill>
                  <a:prstClr val="black"/>
                </a:solidFill>
                <a:latin typeface="Consolas"/>
              </a:rPr>
              <a:t>] </a:t>
            </a:r>
            <a:r>
              <a:rPr lang="en-NZ" dirty="0">
                <a:solidFill>
                  <a:srgbClr val="0000FF"/>
                </a:solidFill>
                <a:latin typeface="Consolas"/>
              </a:rPr>
              <a:t>string</a:t>
            </a:r>
            <a:r>
              <a:rPr lang="en-NZ" dirty="0">
                <a:solidFill>
                  <a:prstClr val="black"/>
                </a:solidFill>
                <a:latin typeface="Consolas"/>
              </a:rPr>
              <a:t> file = </a:t>
            </a:r>
            <a:r>
              <a:rPr lang="en-NZ" dirty="0">
                <a:solidFill>
                  <a:srgbClr val="A31515"/>
                </a:solidFill>
                <a:latin typeface="Consolas"/>
              </a:rPr>
              <a:t>""</a:t>
            </a:r>
            <a:r>
              <a:rPr lang="en-NZ" dirty="0">
                <a:solidFill>
                  <a:prstClr val="black"/>
                </a:solidFill>
                <a:latin typeface="Consolas"/>
              </a:rPr>
              <a:t>,</a:t>
            </a:r>
          </a:p>
          <a:p>
            <a:r>
              <a:rPr lang="en-NZ" dirty="0" smtClean="0">
                <a:solidFill>
                  <a:prstClr val="black"/>
                </a:solidFill>
                <a:latin typeface="Consolas"/>
              </a:rPr>
              <a:t>	[</a:t>
            </a:r>
            <a:r>
              <a:rPr lang="en-NZ" dirty="0" err="1">
                <a:solidFill>
                  <a:srgbClr val="2B91AF"/>
                </a:solidFill>
                <a:latin typeface="Consolas"/>
              </a:rPr>
              <a:t>CallerLineNumber</a:t>
            </a:r>
            <a:r>
              <a:rPr lang="en-NZ" dirty="0">
                <a:solidFill>
                  <a:prstClr val="black"/>
                </a:solidFill>
                <a:latin typeface="Consolas"/>
              </a:rPr>
              <a:t>] </a:t>
            </a:r>
            <a:r>
              <a:rPr lang="en-NZ" dirty="0" err="1">
                <a:solidFill>
                  <a:srgbClr val="0000FF"/>
                </a:solidFill>
                <a:latin typeface="Consolas"/>
              </a:rPr>
              <a:t>int</a:t>
            </a:r>
            <a:r>
              <a:rPr lang="en-NZ" dirty="0">
                <a:solidFill>
                  <a:prstClr val="black"/>
                </a:solidFill>
                <a:latin typeface="Consolas"/>
              </a:rPr>
              <a:t> line = 0,</a:t>
            </a:r>
          </a:p>
          <a:p>
            <a:r>
              <a:rPr lang="en-NZ" dirty="0" smtClean="0">
                <a:solidFill>
                  <a:prstClr val="black"/>
                </a:solidFill>
                <a:latin typeface="Consolas"/>
              </a:rPr>
              <a:t>	[</a:t>
            </a:r>
            <a:r>
              <a:rPr lang="en-NZ" dirty="0" err="1">
                <a:solidFill>
                  <a:srgbClr val="2B91AF"/>
                </a:solidFill>
                <a:latin typeface="Consolas"/>
              </a:rPr>
              <a:t>CallerMemberName</a:t>
            </a:r>
            <a:r>
              <a:rPr lang="en-NZ" dirty="0">
                <a:solidFill>
                  <a:prstClr val="black"/>
                </a:solidFill>
                <a:latin typeface="Consolas"/>
              </a:rPr>
              <a:t>] </a:t>
            </a:r>
            <a:r>
              <a:rPr lang="en-NZ" dirty="0">
                <a:solidFill>
                  <a:srgbClr val="0000FF"/>
                </a:solidFill>
                <a:latin typeface="Consolas"/>
              </a:rPr>
              <a:t>string</a:t>
            </a:r>
            <a:r>
              <a:rPr lang="en-NZ" dirty="0">
                <a:solidFill>
                  <a:prstClr val="black"/>
                </a:solidFill>
                <a:latin typeface="Consolas"/>
              </a:rPr>
              <a:t> member = </a:t>
            </a:r>
            <a:r>
              <a:rPr lang="en-NZ" dirty="0">
                <a:solidFill>
                  <a:srgbClr val="A31515"/>
                </a:solidFill>
                <a:latin typeface="Consolas"/>
              </a:rPr>
              <a:t>""</a:t>
            </a:r>
            <a:r>
              <a:rPr lang="en-NZ" dirty="0">
                <a:solidFill>
                  <a:prstClr val="black"/>
                </a:solidFill>
                <a:latin typeface="Consolas"/>
              </a:rPr>
              <a:t>)</a:t>
            </a:r>
          </a:p>
          <a:p>
            <a:r>
              <a:rPr lang="en-NZ" dirty="0">
                <a:solidFill>
                  <a:prstClr val="black"/>
                </a:solidFill>
                <a:latin typeface="Consolas"/>
              </a:rPr>
              <a:t>{</a:t>
            </a:r>
          </a:p>
          <a:p>
            <a:r>
              <a:rPr lang="en-NZ" dirty="0" smtClean="0">
                <a:solidFill>
                  <a:srgbClr val="2B91AF"/>
                </a:solidFill>
                <a:latin typeface="Consolas"/>
              </a:rPr>
              <a:t>	</a:t>
            </a:r>
            <a:r>
              <a:rPr lang="en-NZ" dirty="0" err="1" smtClean="0">
                <a:solidFill>
                  <a:srgbClr val="2B91AF"/>
                </a:solidFill>
                <a:latin typeface="Consolas"/>
              </a:rPr>
              <a:t>Console</a:t>
            </a:r>
            <a:r>
              <a:rPr lang="en-NZ" dirty="0" err="1" smtClean="0">
                <a:solidFill>
                  <a:prstClr val="black"/>
                </a:solidFill>
                <a:latin typeface="Consolas"/>
              </a:rPr>
              <a:t>.WriteLine</a:t>
            </a:r>
            <a:r>
              <a:rPr lang="en-NZ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NZ" dirty="0">
                <a:solidFill>
                  <a:srgbClr val="A31515"/>
                </a:solidFill>
                <a:latin typeface="Consolas"/>
              </a:rPr>
              <a:t>"</a:t>
            </a:r>
            <a:r>
              <a:rPr lang="en-NZ" dirty="0">
                <a:solidFill>
                  <a:srgbClr val="3CB371"/>
                </a:solidFill>
                <a:latin typeface="Consolas"/>
              </a:rPr>
              <a:t>{0}</a:t>
            </a:r>
            <a:r>
              <a:rPr lang="en-NZ" dirty="0">
                <a:solidFill>
                  <a:srgbClr val="A31515"/>
                </a:solidFill>
                <a:latin typeface="Consolas"/>
              </a:rPr>
              <a:t>:</a:t>
            </a:r>
            <a:r>
              <a:rPr lang="en-NZ" dirty="0">
                <a:solidFill>
                  <a:srgbClr val="3CB371"/>
                </a:solidFill>
                <a:latin typeface="Consolas"/>
              </a:rPr>
              <a:t>{1}</a:t>
            </a:r>
            <a:r>
              <a:rPr lang="en-NZ" dirty="0">
                <a:solidFill>
                  <a:srgbClr val="A31515"/>
                </a:solidFill>
                <a:latin typeface="Consolas"/>
              </a:rPr>
              <a:t> – </a:t>
            </a:r>
            <a:r>
              <a:rPr lang="en-NZ" dirty="0">
                <a:solidFill>
                  <a:srgbClr val="3CB371"/>
                </a:solidFill>
                <a:latin typeface="Consolas"/>
              </a:rPr>
              <a:t>{2}</a:t>
            </a:r>
            <a:r>
              <a:rPr lang="en-NZ" dirty="0">
                <a:solidFill>
                  <a:srgbClr val="A31515"/>
                </a:solidFill>
                <a:latin typeface="Consolas"/>
              </a:rPr>
              <a:t>: </a:t>
            </a:r>
            <a:r>
              <a:rPr lang="en-NZ" dirty="0">
                <a:solidFill>
                  <a:srgbClr val="3CB371"/>
                </a:solidFill>
                <a:latin typeface="Consolas"/>
              </a:rPr>
              <a:t>{3}</a:t>
            </a:r>
            <a:r>
              <a:rPr lang="en-NZ" dirty="0">
                <a:solidFill>
                  <a:srgbClr val="A31515"/>
                </a:solidFill>
                <a:latin typeface="Consolas"/>
              </a:rPr>
              <a:t>"</a:t>
            </a:r>
            <a:r>
              <a:rPr lang="en-NZ" dirty="0">
                <a:solidFill>
                  <a:prstClr val="black"/>
                </a:solidFill>
                <a:latin typeface="Consolas"/>
              </a:rPr>
              <a:t>,</a:t>
            </a:r>
          </a:p>
          <a:p>
            <a:r>
              <a:rPr lang="en-NZ" dirty="0">
                <a:solidFill>
                  <a:prstClr val="black"/>
                </a:solidFill>
                <a:latin typeface="Consolas"/>
              </a:rPr>
              <a:t>  </a:t>
            </a:r>
            <a:r>
              <a:rPr lang="en-NZ" dirty="0" smtClean="0">
                <a:solidFill>
                  <a:prstClr val="black"/>
                </a:solidFill>
                <a:latin typeface="Consolas"/>
              </a:rPr>
              <a:t>		file</a:t>
            </a:r>
            <a:r>
              <a:rPr lang="en-NZ" dirty="0">
                <a:solidFill>
                  <a:prstClr val="black"/>
                </a:solidFill>
                <a:latin typeface="Consolas"/>
              </a:rPr>
              <a:t>, line, member, message);</a:t>
            </a:r>
          </a:p>
          <a:p>
            <a:endParaRPr lang="en-NZ" dirty="0">
              <a:solidFill>
                <a:prstClr val="black"/>
              </a:solidFill>
              <a:latin typeface="Consolas"/>
            </a:endParaRPr>
          </a:p>
          <a:p>
            <a:r>
              <a:rPr lang="en-NZ" dirty="0">
                <a:solidFill>
                  <a:prstClr val="black"/>
                </a:solidFill>
                <a:latin typeface="Consolas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37911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Asynchronous Programming</a:t>
            </a:r>
            <a:endParaRPr lang="en-NZ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Traditionally applications would stall on blocking IO</a:t>
            </a:r>
          </a:p>
          <a:p>
            <a:r>
              <a:rPr lang="en-NZ" sz="2400" dirty="0" err="1" smtClean="0">
                <a:solidFill>
                  <a:schemeClr val="tx2"/>
                </a:solidFill>
              </a:rPr>
              <a:t>async</a:t>
            </a:r>
            <a:r>
              <a:rPr lang="en-NZ" sz="2400" dirty="0" smtClean="0">
                <a:solidFill>
                  <a:schemeClr val="tx2"/>
                </a:solidFill>
              </a:rPr>
              <a:t> </a:t>
            </a:r>
            <a:r>
              <a:rPr lang="en-NZ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/ </a:t>
            </a:r>
            <a:r>
              <a:rPr lang="en-NZ" sz="2400" dirty="0" smtClean="0">
                <a:solidFill>
                  <a:schemeClr val="tx2"/>
                </a:solidFill>
              </a:rPr>
              <a:t>await</a:t>
            </a:r>
            <a:r>
              <a:rPr lang="en-NZ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prevents blocking</a:t>
            </a:r>
          </a:p>
          <a:p>
            <a:r>
              <a:rPr lang="en-NZ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First part of the method runs synchronously</a:t>
            </a:r>
          </a:p>
          <a:p>
            <a:r>
              <a:rPr lang="en-NZ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await saves state returns the current method. When awaited task finishes the rest of the method is scheduled to run</a:t>
            </a:r>
          </a:p>
          <a:p>
            <a:r>
              <a:rPr lang="en-NZ" sz="2400" dirty="0" smtClean="0">
                <a:solidFill>
                  <a:schemeClr val="tx2"/>
                </a:solidFill>
              </a:rPr>
              <a:t>await</a:t>
            </a:r>
            <a:r>
              <a:rPr lang="en-NZ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must be within an </a:t>
            </a:r>
            <a:r>
              <a:rPr lang="en-NZ" sz="2400" dirty="0" err="1" smtClean="0">
                <a:solidFill>
                  <a:schemeClr val="tx2"/>
                </a:solidFill>
              </a:rPr>
              <a:t>async</a:t>
            </a:r>
            <a:r>
              <a:rPr lang="en-NZ" sz="2400" dirty="0" smtClean="0">
                <a:solidFill>
                  <a:schemeClr val="tx2"/>
                </a:solidFill>
              </a:rPr>
              <a:t> </a:t>
            </a:r>
            <a:r>
              <a:rPr lang="en-NZ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method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093532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Error Handling</a:t>
            </a:r>
            <a:endParaRPr lang="en-NZ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Exceptions are thrown on await (even if thrown in the synchronous part of the code)</a:t>
            </a:r>
          </a:p>
          <a:p>
            <a:r>
              <a:rPr lang="en-NZ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If it is an </a:t>
            </a:r>
            <a:r>
              <a:rPr lang="en-NZ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async</a:t>
            </a:r>
            <a:r>
              <a:rPr lang="en-NZ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void method, unhandled exception is thrown</a:t>
            </a:r>
          </a:p>
          <a:p>
            <a:r>
              <a:rPr lang="en-NZ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If you never await a task two options</a:t>
            </a:r>
          </a:p>
          <a:p>
            <a:pPr lvl="1"/>
            <a:r>
              <a:rPr lang="en-NZ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Hide the error (this is default)</a:t>
            </a:r>
          </a:p>
          <a:p>
            <a:pPr lvl="1"/>
            <a:r>
              <a:rPr lang="en-NZ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Throw an unhandled exception next time GC runs</a:t>
            </a:r>
          </a:p>
          <a:p>
            <a:r>
              <a:rPr lang="en-NZ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Can listen and handle exceptions on the </a:t>
            </a:r>
            <a:r>
              <a:rPr lang="en-NZ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TaskSchedular.UnobservedTaskExceptions</a:t>
            </a:r>
            <a:r>
              <a:rPr lang="en-NZ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event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500710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NZ" dirty="0" smtClean="0"/>
              <a:t>Squeezing out the performance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 err="1" smtClean="0"/>
              <a:t>Async</a:t>
            </a:r>
            <a:r>
              <a:rPr lang="en-NZ" dirty="0" smtClean="0"/>
              <a:t> methods are not normal methods </a:t>
            </a:r>
          </a:p>
          <a:p>
            <a:r>
              <a:rPr lang="en-NZ" dirty="0" err="1" smtClean="0"/>
              <a:t>Task.ConfigureAwait</a:t>
            </a:r>
            <a:r>
              <a:rPr lang="en-NZ" dirty="0" smtClean="0"/>
              <a:t>(</a:t>
            </a:r>
            <a:r>
              <a:rPr lang="en-NZ" dirty="0" err="1" smtClean="0"/>
              <a:t>continueOnCapturedContext:true</a:t>
            </a:r>
            <a:r>
              <a:rPr lang="en-NZ" dirty="0" smtClean="0"/>
              <a:t>); does not bother about continuing on same thread</a:t>
            </a:r>
          </a:p>
          <a:p>
            <a:r>
              <a:rPr lang="en-NZ" dirty="0" smtClean="0"/>
              <a:t>Compiler optimizes for complete tasks</a:t>
            </a:r>
          </a:p>
          <a:p>
            <a:r>
              <a:rPr lang="en-NZ" dirty="0" smtClean="0"/>
              <a:t>Cache completed tasks rather than caching data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9673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NZ" dirty="0" smtClean="0"/>
              <a:t>Roslyn – Compiler as a Service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404863"/>
          </a:xfrm>
        </p:spPr>
        <p:txBody>
          <a:bodyPr>
            <a:normAutofit fontScale="85000" lnSpcReduction="20000"/>
          </a:bodyPr>
          <a:lstStyle/>
          <a:p>
            <a:r>
              <a:rPr lang="en-NZ" dirty="0" smtClean="0"/>
              <a:t>Not really part of C# 5.0, but closely related</a:t>
            </a:r>
          </a:p>
          <a:p>
            <a:r>
              <a:rPr lang="en-NZ" dirty="0" smtClean="0"/>
              <a:t>Currently in CTP</a:t>
            </a:r>
          </a:p>
          <a:p>
            <a:r>
              <a:rPr lang="en-NZ" dirty="0" smtClean="0"/>
              <a:t>Offers better interaction with the compiler, allowing access to syntax trees, symbol tables and all other compiler internals</a:t>
            </a:r>
          </a:p>
          <a:p>
            <a:r>
              <a:rPr lang="en-NZ" dirty="0" smtClean="0"/>
              <a:t>Allows for easy to use scripting</a:t>
            </a:r>
          </a:p>
          <a:p>
            <a:endParaRPr lang="en-NZ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cs typeface="Consolas" pitchFamily="49" charset="0"/>
              </a:rPr>
              <a:t>var</a:t>
            </a:r>
            <a: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cs typeface="Consolas" pitchFamily="49" charset="0"/>
              </a:rPr>
              <a:t> engine = </a:t>
            </a:r>
            <a: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cs typeface="Consolas" pitchFamily="49" charset="0"/>
              </a:rPr>
              <a:t>new</a:t>
            </a:r>
            <a: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cs typeface="Consolas" pitchFamily="49" charset="0"/>
              </a:rPr>
              <a:t> </a:t>
            </a:r>
            <a: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rgbClr val="2B91AF"/>
                </a:solidFill>
                <a:effectLst/>
                <a:latin typeface="Consolas" pitchFamily="49" charset="0"/>
                <a:cs typeface="Consolas" pitchFamily="49" charset="0"/>
              </a:rPr>
              <a:t>ScriptEngine</a:t>
            </a:r>
            <a: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cs typeface="Consolas" pitchFamily="49" charset="0"/>
              </a:rPr>
              <a:t>();             engine.Execute(</a:t>
            </a:r>
            <a: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cs typeface="Consolas" pitchFamily="49" charset="0"/>
              </a:rPr>
              <a:t>@"System.Console.WriteLine(""Hello Roslyn"");"</a:t>
            </a:r>
            <a: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cs typeface="Consolas" pitchFamily="49" charset="0"/>
              </a:rPr>
              <a:t>);</a:t>
            </a:r>
            <a:r>
              <a:rPr kumimoji="0" lang="en-US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4365104"/>
            <a:ext cx="8208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err="1">
                <a:solidFill>
                  <a:srgbClr val="0000FF"/>
                </a:solidFill>
                <a:latin typeface="Consolas"/>
              </a:rPr>
              <a:t>var</a:t>
            </a:r>
            <a:r>
              <a:rPr lang="en-NZ" dirty="0">
                <a:solidFill>
                  <a:prstClr val="black"/>
                </a:solidFill>
                <a:latin typeface="Consolas"/>
              </a:rPr>
              <a:t> engine = </a:t>
            </a:r>
            <a:r>
              <a:rPr lang="en-NZ" dirty="0">
                <a:solidFill>
                  <a:srgbClr val="0000FF"/>
                </a:solidFill>
                <a:latin typeface="Consolas"/>
              </a:rPr>
              <a:t>new</a:t>
            </a:r>
            <a:r>
              <a:rPr lang="en-NZ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NZ" dirty="0" err="1">
                <a:solidFill>
                  <a:srgbClr val="2B91AF"/>
                </a:solidFill>
                <a:latin typeface="Consolas"/>
              </a:rPr>
              <a:t>ScriptEngine</a:t>
            </a:r>
            <a:r>
              <a:rPr lang="en-NZ" dirty="0">
                <a:solidFill>
                  <a:prstClr val="black"/>
                </a:solidFill>
                <a:latin typeface="Consolas"/>
              </a:rPr>
              <a:t>();</a:t>
            </a:r>
          </a:p>
          <a:p>
            <a:r>
              <a:rPr lang="en-NZ" dirty="0" err="1">
                <a:solidFill>
                  <a:prstClr val="black"/>
                </a:solidFill>
                <a:latin typeface="Consolas"/>
              </a:rPr>
              <a:t>engine.Execute</a:t>
            </a:r>
            <a:r>
              <a:rPr lang="en-NZ" dirty="0" smtClean="0">
                <a:solidFill>
                  <a:prstClr val="black"/>
                </a:solidFill>
                <a:latin typeface="Consolas"/>
              </a:rPr>
              <a:t>(</a:t>
            </a:r>
          </a:p>
          <a:p>
            <a:r>
              <a:rPr lang="en-NZ" dirty="0">
                <a:solidFill>
                  <a:prstClr val="black"/>
                </a:solidFill>
                <a:latin typeface="Consolas"/>
              </a:rPr>
              <a:t>	</a:t>
            </a:r>
            <a:r>
              <a:rPr lang="en-NZ" dirty="0" smtClean="0">
                <a:solidFill>
                  <a:srgbClr val="A31515"/>
                </a:solidFill>
                <a:latin typeface="Consolas"/>
              </a:rPr>
              <a:t>@"</a:t>
            </a:r>
            <a:r>
              <a:rPr lang="en-NZ" dirty="0" err="1">
                <a:solidFill>
                  <a:srgbClr val="A31515"/>
                </a:solidFill>
                <a:latin typeface="Consolas"/>
              </a:rPr>
              <a:t>System.Console.WriteLine</a:t>
            </a:r>
            <a:r>
              <a:rPr lang="en-NZ" dirty="0">
                <a:solidFill>
                  <a:srgbClr val="A31515"/>
                </a:solidFill>
                <a:latin typeface="Consolas"/>
              </a:rPr>
              <a:t>(""Dynamic Code is Great</a:t>
            </a:r>
            <a:r>
              <a:rPr lang="en-NZ" dirty="0" smtClean="0">
                <a:solidFill>
                  <a:srgbClr val="A31515"/>
                </a:solidFill>
                <a:latin typeface="Consolas"/>
              </a:rPr>
              <a:t>"");“</a:t>
            </a:r>
          </a:p>
          <a:p>
            <a:r>
              <a:rPr lang="en-NZ" dirty="0" smtClean="0">
                <a:solidFill>
                  <a:prstClr val="black"/>
                </a:solidFill>
                <a:latin typeface="Consolas"/>
              </a:rPr>
              <a:t>);</a:t>
            </a:r>
            <a:endParaRPr lang="en-NZ" dirty="0">
              <a:solidFill>
                <a:prstClr val="black"/>
              </a:solidFill>
              <a:latin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232637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Summary Slide</a:t>
            </a:r>
            <a:endParaRPr lang="en-NZ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NZ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Caller Info Attributes to get meta information</a:t>
            </a:r>
          </a:p>
          <a:p>
            <a:r>
              <a:rPr lang="en-NZ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C# 5.0 is really all about </a:t>
            </a:r>
            <a:r>
              <a:rPr lang="en-NZ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async</a:t>
            </a:r>
            <a:endParaRPr lang="en-NZ" sz="24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NZ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Two new keywords allow writing asynchronous code in a synchronous style</a:t>
            </a:r>
          </a:p>
          <a:p>
            <a:r>
              <a:rPr lang="en-NZ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Take care of errors, need to know what can and can’t be caught</a:t>
            </a:r>
          </a:p>
          <a:p>
            <a:r>
              <a:rPr lang="en-NZ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Roslyn for dynamic code generation</a:t>
            </a:r>
          </a:p>
          <a:p>
            <a:endParaRPr lang="en-NZ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414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lympic_powerpoint_template_201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olympic_powerpoint_template_2011</Template>
  <TotalTime>6210</TotalTime>
  <Words>364</Words>
  <Application>Microsoft Office PowerPoint</Application>
  <PresentationFormat>On-screen Show (4:3)</PresentationFormat>
  <Paragraphs>83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olympic_powerpoint_template_2011</vt:lpstr>
      <vt:lpstr>C# 5.0</vt:lpstr>
      <vt:lpstr>What we will cover</vt:lpstr>
      <vt:lpstr>A Note on Versions</vt:lpstr>
      <vt:lpstr>What’s in C# 5.0</vt:lpstr>
      <vt:lpstr>Caller Info Attributes</vt:lpstr>
      <vt:lpstr>Asynchronous Programming</vt:lpstr>
      <vt:lpstr>Error Handling</vt:lpstr>
      <vt:lpstr>Squeezing out the performance</vt:lpstr>
      <vt:lpstr>Roslyn – Compiler as a Service</vt:lpstr>
      <vt:lpstr>Summary Slide</vt:lpstr>
    </vt:vector>
  </TitlesOfParts>
  <Company>Olympic Software NZ Ltd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C# 5.0</dc:title>
  <dc:creator>Alex Davies</dc:creator>
  <cp:lastModifiedBy>Alex Davies</cp:lastModifiedBy>
  <cp:revision>12</cp:revision>
  <dcterms:created xsi:type="dcterms:W3CDTF">2011-12-17T01:25:27Z</dcterms:created>
  <dcterms:modified xsi:type="dcterms:W3CDTF">2011-12-22T22:39:43Z</dcterms:modified>
</cp:coreProperties>
</file>